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IBM Plex Sans"/>
      <p:regular r:id="rId16"/>
      <p:bold r:id="rId17"/>
      <p:italic r:id="rId18"/>
      <p:boldItalic r:id="rId19"/>
    </p:embeddedFont>
    <p:embeddedFont>
      <p:font typeface="Average"/>
      <p:regular r:id="rId20"/>
    </p:embeddedFont>
    <p:embeddedFont>
      <p:font typeface="Oswald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verage-regular.fntdata"/><Relationship Id="rId11" Type="http://schemas.openxmlformats.org/officeDocument/2006/relationships/slide" Target="slides/slide6.xml"/><Relationship Id="rId22" Type="http://schemas.openxmlformats.org/officeDocument/2006/relationships/font" Target="fonts/Oswald-bold.fntdata"/><Relationship Id="rId10" Type="http://schemas.openxmlformats.org/officeDocument/2006/relationships/slide" Target="slides/slide5.xml"/><Relationship Id="rId21" Type="http://schemas.openxmlformats.org/officeDocument/2006/relationships/font" Target="fonts/Oswal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IBMPlexSans-bold.fntdata"/><Relationship Id="rId16" Type="http://schemas.openxmlformats.org/officeDocument/2006/relationships/font" Target="fonts/IBMPlexSa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IBMPlexSans-boldItalic.fntdata"/><Relationship Id="rId6" Type="http://schemas.openxmlformats.org/officeDocument/2006/relationships/slide" Target="slides/slide1.xml"/><Relationship Id="rId18" Type="http://schemas.openxmlformats.org/officeDocument/2006/relationships/font" Target="fonts/IBMPlex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b9a0b07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b9a0b07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ba01aab455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ba01aab455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d5b15f0a3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d5b15f0a3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e965474a9_3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e965474a9_3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ba01aab455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ba01aab455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b9a0b074_1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b9a0b074_1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ba01aab455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ba01aab455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ba01aab455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ba01aab455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ba01aab455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ba01aab455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ba01aab455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ba01aab455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med">
        <p14:prism dir="l"/>
      </p:transition>
    </mc:Choice>
    <mc:Fallback>
      <p:transition spd="med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hyperlink" Target="https://forscan.org/" TargetMode="External"/><Relationship Id="rId7" Type="http://schemas.openxmlformats.org/officeDocument/2006/relationships/hyperlink" Target="https://docs.google.com/spreadsheets/d/1-_e09lLPPeSHoO3SsNwyqu5v3dgpbluvJcezUItTSVI/edit?gid=1489108671#gid=1489108671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Heated + Power Seats in 2024 F150 STX - Part 2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Swapping in a XLT HVAC module, wiring, and FORSCAN configuration</a:t>
            </a:r>
            <a:endParaRPr b="1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/>
        </p:nvSpPr>
        <p:spPr>
          <a:xfrm>
            <a:off x="202975" y="93375"/>
            <a:ext cx="425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Wiring  pg 2 - HVAC Side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382150" y="612825"/>
            <a:ext cx="5326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52" name="Google Shape;15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4575" y="497600"/>
            <a:ext cx="4251600" cy="2002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975" y="497600"/>
            <a:ext cx="4096550" cy="22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/>
        </p:nvSpPr>
        <p:spPr>
          <a:xfrm>
            <a:off x="47925" y="2428425"/>
            <a:ext cx="4251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C228 A</a:t>
            </a:r>
            <a:endParaRPr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4454575" y="2428425"/>
            <a:ext cx="4251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C228 B</a:t>
            </a:r>
            <a:endParaRPr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56" name="Google Shape;156;p22"/>
          <p:cNvSpPr txBox="1"/>
          <p:nvPr/>
        </p:nvSpPr>
        <p:spPr>
          <a:xfrm>
            <a:off x="4454575" y="3201900"/>
            <a:ext cx="3579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Power from your choice to Pins 1 &amp; 2 on C228 B.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Pin 15/30 to Pass/Driver Signal 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Pin 16/17 to Pass/Driver Power feed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461600" y="3201900"/>
            <a:ext cx="3579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Splice into C228A- pin 2 (Gray/Blue) to Pin 30 on EACH seat to maintain REF ground.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idx="4294967295" type="title"/>
          </p:nvPr>
        </p:nvSpPr>
        <p:spPr>
          <a:xfrm>
            <a:off x="535775" y="481250"/>
            <a:ext cx="5197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Game Plan</a:t>
            </a:r>
            <a:endParaRPr sz="2400"/>
          </a:p>
        </p:txBody>
      </p:sp>
      <p:grpSp>
        <p:nvGrpSpPr>
          <p:cNvPr id="66" name="Google Shape;66;p14"/>
          <p:cNvGrpSpPr/>
          <p:nvPr/>
        </p:nvGrpSpPr>
        <p:grpSpPr>
          <a:xfrm>
            <a:off x="631258" y="1432315"/>
            <a:ext cx="5006234" cy="3218419"/>
            <a:chOff x="2068883" y="962540"/>
            <a:chExt cx="5006234" cy="3218419"/>
          </a:xfrm>
        </p:grpSpPr>
        <p:pic>
          <p:nvPicPr>
            <p:cNvPr id="67" name="Google Shape;67;p14" title="Install.jpg"/>
            <p:cNvPicPr preferRelativeResize="0"/>
            <p:nvPr/>
          </p:nvPicPr>
          <p:blipFill rotWithShape="1">
            <a:blip r:embed="rId3">
              <a:alphaModFix/>
            </a:blip>
            <a:srcRect b="0" l="12355" r="12348" t="0"/>
            <a:stretch/>
          </p:blipFill>
          <p:spPr>
            <a:xfrm>
              <a:off x="6279517" y="3380860"/>
              <a:ext cx="795600" cy="795600"/>
            </a:xfrm>
            <a:prstGeom prst="ellipse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68" name="Google Shape;68;p14"/>
            <p:cNvSpPr/>
            <p:nvPr/>
          </p:nvSpPr>
          <p:spPr>
            <a:xfrm>
              <a:off x="2068883" y="3378460"/>
              <a:ext cx="804600" cy="8004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2879221" y="3376360"/>
              <a:ext cx="3396000" cy="804600"/>
            </a:xfrm>
            <a:prstGeom prst="roundRect">
              <a:avLst>
                <a:gd fmla="val 50000" name="adj"/>
              </a:avLst>
            </a:prstGeom>
            <a:solidFill>
              <a:srgbClr val="E8F4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18850" lIns="182875" spcFirstLastPara="1" rIns="182875" wrap="square" tIns="11885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1010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Installation with Tips &amp; Tricks</a:t>
              </a:r>
              <a:endParaRPr sz="1200">
                <a:solidFill>
                  <a:srgbClr val="01010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70" name="Google Shape;70;p14"/>
            <p:cNvSpPr txBox="1"/>
            <p:nvPr/>
          </p:nvSpPr>
          <p:spPr>
            <a:xfrm>
              <a:off x="2068883" y="3376660"/>
              <a:ext cx="804600" cy="8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IBM Plex Sans"/>
                  <a:ea typeface="IBM Plex Sans"/>
                  <a:cs typeface="IBM Plex Sans"/>
                  <a:sym typeface="IBM Plex Sans"/>
                </a:rPr>
                <a:t>STEP</a:t>
              </a:r>
              <a:endParaRPr sz="1200"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>
                  <a:latin typeface="IBM Plex Sans"/>
                  <a:ea typeface="IBM Plex Sans"/>
                  <a:cs typeface="IBM Plex Sans"/>
                  <a:sym typeface="IBM Plex Sans"/>
                </a:rPr>
                <a:t>04</a:t>
              </a:r>
              <a:endParaRPr sz="3300"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pic>
          <p:nvPicPr>
            <p:cNvPr id="71" name="Google Shape;71;p14" title="FORScan.png"/>
            <p:cNvPicPr preferRelativeResize="0"/>
            <p:nvPr/>
          </p:nvPicPr>
          <p:blipFill rotWithShape="1">
            <a:blip r:embed="rId4">
              <a:alphaModFix/>
            </a:blip>
            <a:srcRect b="-101045" l="0" r="0" t="-125645"/>
            <a:stretch/>
          </p:blipFill>
          <p:spPr>
            <a:xfrm>
              <a:off x="6279517" y="2576253"/>
              <a:ext cx="795600" cy="795600"/>
            </a:xfrm>
            <a:prstGeom prst="ellipse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72" name="Google Shape;72;p14"/>
            <p:cNvSpPr/>
            <p:nvPr/>
          </p:nvSpPr>
          <p:spPr>
            <a:xfrm>
              <a:off x="2068883" y="2572503"/>
              <a:ext cx="804600" cy="8031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2879221" y="2571753"/>
              <a:ext cx="3396000" cy="804600"/>
            </a:xfrm>
            <a:prstGeom prst="roundRect">
              <a:avLst>
                <a:gd fmla="val 50000" name="adj"/>
              </a:avLst>
            </a:prstGeom>
            <a:solidFill>
              <a:srgbClr val="E8F4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18850" lIns="182875" spcFirstLastPara="1" rIns="182875" wrap="square" tIns="11885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1010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FORScan changes</a:t>
              </a:r>
              <a:endParaRPr sz="1200">
                <a:solidFill>
                  <a:srgbClr val="01010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74" name="Google Shape;74;p14"/>
            <p:cNvSpPr txBox="1"/>
            <p:nvPr/>
          </p:nvSpPr>
          <p:spPr>
            <a:xfrm>
              <a:off x="2068883" y="2572053"/>
              <a:ext cx="804600" cy="8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IBM Plex Sans"/>
                  <a:ea typeface="IBM Plex Sans"/>
                  <a:cs typeface="IBM Plex Sans"/>
                  <a:sym typeface="IBM Plex Sans"/>
                </a:rPr>
                <a:t>STEP</a:t>
              </a:r>
              <a:endParaRPr sz="1200"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>
                  <a:latin typeface="IBM Plex Sans"/>
                  <a:ea typeface="IBM Plex Sans"/>
                  <a:cs typeface="IBM Plex Sans"/>
                  <a:sym typeface="IBM Plex Sans"/>
                </a:rPr>
                <a:t>03</a:t>
              </a:r>
              <a:endParaRPr sz="3300"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pic>
          <p:nvPicPr>
            <p:cNvPr id="75" name="Google Shape;75;p14" title="Heated Seat thumb.png"/>
            <p:cNvPicPr preferRelativeResize="0"/>
            <p:nvPr/>
          </p:nvPicPr>
          <p:blipFill rotWithShape="1">
            <a:blip r:embed="rId5">
              <a:alphaModFix/>
            </a:blip>
            <a:srcRect b="0" l="8256" r="8256" t="0"/>
            <a:stretch/>
          </p:blipFill>
          <p:spPr>
            <a:xfrm>
              <a:off x="6279517" y="1771647"/>
              <a:ext cx="795600" cy="795600"/>
            </a:xfrm>
            <a:prstGeom prst="ellipse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76" name="Google Shape;76;p14"/>
            <p:cNvSpPr/>
            <p:nvPr/>
          </p:nvSpPr>
          <p:spPr>
            <a:xfrm>
              <a:off x="2068883" y="1767147"/>
              <a:ext cx="804600" cy="8046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2879221" y="1767147"/>
              <a:ext cx="3396000" cy="804600"/>
            </a:xfrm>
            <a:prstGeom prst="roundRect">
              <a:avLst>
                <a:gd fmla="val 50000" name="adj"/>
              </a:avLst>
            </a:prstGeom>
            <a:solidFill>
              <a:srgbClr val="E8F4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18850" lIns="182875" spcFirstLastPara="1" rIns="182875" wrap="square" tIns="11885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1010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Review factory wiring Diagrams</a:t>
              </a:r>
              <a:endParaRPr sz="1200">
                <a:solidFill>
                  <a:srgbClr val="01010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78" name="Google Shape;78;p14"/>
            <p:cNvSpPr txBox="1"/>
            <p:nvPr/>
          </p:nvSpPr>
          <p:spPr>
            <a:xfrm>
              <a:off x="2068883" y="1767447"/>
              <a:ext cx="804600" cy="8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IBM Plex Sans"/>
                  <a:ea typeface="IBM Plex Sans"/>
                  <a:cs typeface="IBM Plex Sans"/>
                  <a:sym typeface="IBM Plex Sans"/>
                </a:rPr>
                <a:t>STEP</a:t>
              </a:r>
              <a:endParaRPr sz="1200"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>
                  <a:latin typeface="IBM Plex Sans"/>
                  <a:ea typeface="IBM Plex Sans"/>
                  <a:cs typeface="IBM Plex Sans"/>
                  <a:sym typeface="IBM Plex Sans"/>
                </a:rPr>
                <a:t>02</a:t>
              </a:r>
              <a:endParaRPr sz="3300"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pic>
          <p:nvPicPr>
            <p:cNvPr descr="Document, to do list icon. Vector graphics (Provided by Getty Images)" id="79" name="Google Shape;79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279517" y="967040"/>
              <a:ext cx="795600" cy="795600"/>
            </a:xfrm>
            <a:prstGeom prst="roundRect">
              <a:avLst>
                <a:gd fmla="val 50000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80" name="Google Shape;80;p14"/>
            <p:cNvSpPr/>
            <p:nvPr/>
          </p:nvSpPr>
          <p:spPr>
            <a:xfrm>
              <a:off x="2068883" y="964640"/>
              <a:ext cx="804600" cy="8004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2879221" y="962540"/>
              <a:ext cx="3396000" cy="804600"/>
            </a:xfrm>
            <a:prstGeom prst="roundRect">
              <a:avLst>
                <a:gd fmla="val 50000" name="adj"/>
              </a:avLst>
            </a:prstGeom>
            <a:solidFill>
              <a:srgbClr val="E8F4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18850" lIns="182875" spcFirstLastPara="1" rIns="182875" wrap="square" tIns="11885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1010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Materials Needed</a:t>
              </a:r>
              <a:endParaRPr sz="1200">
                <a:solidFill>
                  <a:srgbClr val="01010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82" name="Google Shape;82;p14"/>
            <p:cNvSpPr txBox="1"/>
            <p:nvPr/>
          </p:nvSpPr>
          <p:spPr>
            <a:xfrm>
              <a:off x="2068883" y="962840"/>
              <a:ext cx="804600" cy="8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IBM Plex Sans"/>
                  <a:ea typeface="IBM Plex Sans"/>
                  <a:cs typeface="IBM Plex Sans"/>
                  <a:sym typeface="IBM Plex Sans"/>
                </a:rPr>
                <a:t>STEP</a:t>
              </a:r>
              <a:endParaRPr sz="1200"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300">
                  <a:latin typeface="IBM Plex Sans"/>
                  <a:ea typeface="IBM Plex Sans"/>
                  <a:cs typeface="IBM Plex Sans"/>
                  <a:sym typeface="IBM Plex Sans"/>
                </a:rPr>
                <a:t>01</a:t>
              </a:r>
              <a:endParaRPr sz="3300"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225675" y="280425"/>
            <a:ext cx="2608800" cy="125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Materials Needed</a:t>
            </a:r>
            <a:endParaRPr b="0" sz="2400">
              <a:solidFill>
                <a:schemeClr val="dk2"/>
              </a:solidFill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4651525" y="-79625"/>
            <a:ext cx="4401300" cy="45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Char char="●"/>
            </a:pPr>
            <a:r>
              <a:rPr b="1"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Gen 14 F150 Power + Heat Seat Frames + Wiring (XLT)</a:t>
            </a:r>
            <a:endParaRPr b="1"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Char char="●"/>
            </a:pPr>
            <a:r>
              <a:rPr b="1"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Gen 14 F150 HVAC module from XLT </a:t>
            </a:r>
            <a:endParaRPr b="1"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Char char="●"/>
            </a:pPr>
            <a:r>
              <a:rPr b="1"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Wire</a:t>
            </a:r>
            <a:endParaRPr b="1"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	14 Gauge</a:t>
            </a:r>
            <a:endParaRPr sz="12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	16 Gauge</a:t>
            </a:r>
            <a:endParaRPr sz="12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	22 Gauge</a:t>
            </a:r>
            <a:endParaRPr sz="12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rage"/>
              <a:buChar char="●"/>
            </a:pPr>
            <a:r>
              <a:rPr b="1" lang="en" sz="20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Pins/Terminals</a:t>
            </a:r>
            <a:endParaRPr b="1" sz="20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Seats (C312/C311) (3 male/female pin/terminals per seat)</a:t>
            </a:r>
            <a:endParaRPr b="1" sz="16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KU2Z-14S411-SA</a:t>
            </a:r>
            <a:endParaRPr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KU2Z-14S411-TA</a:t>
            </a:r>
            <a:endParaRPr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(Or the signal wires from your seats you swapped)</a:t>
            </a:r>
            <a:endParaRPr sz="9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HVAC (C228B) 2 terminals each, 6 total</a:t>
            </a:r>
            <a:endParaRPr b="1" sz="16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highlight>
                <a:srgbClr val="FAFAFB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**Mouser MX150 F TIN 14/16 works. Mouser P/N: 538-33012-2021-LP</a:t>
            </a: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	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7450" y="3398988"/>
            <a:ext cx="3536225" cy="57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1825" y="3488650"/>
            <a:ext cx="38100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1825" y="3639925"/>
            <a:ext cx="381000" cy="20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225675" y="280425"/>
            <a:ext cx="2608800" cy="125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Wiring Thoughts</a:t>
            </a:r>
            <a:endParaRPr b="0" sz="2400">
              <a:solidFill>
                <a:schemeClr val="dk2"/>
              </a:solidFill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4651625" y="31850"/>
            <a:ext cx="44013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Seat signals to HVAC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C312/C311 (Seats) - &gt; C248 and C263 (Signal Return to Split S222) - &gt; C228B/C228A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Power to HVAC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AutoNum type="arabicParenR"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BCMC F06 to Split 204  on circuit SBB06 to Pin 1 &amp; 2 on S228B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AutoNum type="arabicParenR"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CJB (F24A - Moonroof) on New Circuit (SBA24) to Pin 1 &amp; 2 on S228B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AutoNum type="arabicParenR"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Choose your own power adventure</a:t>
            </a:r>
            <a:endParaRPr b="1"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	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2775" y="2875550"/>
            <a:ext cx="38100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0950" y="4604475"/>
            <a:ext cx="381000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/>
        </p:nvSpPr>
        <p:spPr>
          <a:xfrm>
            <a:off x="5151475" y="4558500"/>
            <a:ext cx="3845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2.8 Clean Body Apex Terminal. Mouser P/N: 829-33350992</a:t>
            </a:r>
            <a:endParaRPr sz="13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7"/>
          <p:cNvPicPr preferRelativeResize="0"/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6259750" y="476100"/>
            <a:ext cx="2480925" cy="248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4">
            <a:alphaModFix amt="42000"/>
          </a:blip>
          <a:stretch>
            <a:fillRect/>
          </a:stretch>
        </p:blipFill>
        <p:spPr>
          <a:xfrm>
            <a:off x="4651375" y="1297750"/>
            <a:ext cx="3031200" cy="30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8275" y="1856275"/>
            <a:ext cx="3153575" cy="8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/>
        </p:nvSpPr>
        <p:spPr>
          <a:xfrm>
            <a:off x="4745400" y="199050"/>
            <a:ext cx="4068600" cy="45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FORScan is a product that allows you to modify factory calibrations: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Average"/>
                <a:ea typeface="Average"/>
                <a:cs typeface="Average"/>
                <a:sym typeface="Average"/>
                <a:hlinkClick r:id="rId6"/>
              </a:rPr>
              <a:t>https://forscan.org/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Requires the Software with License and Cable.  See link above for details.</a:t>
            </a:r>
            <a:endParaRPr i="1" sz="16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Multiple changes required to code out any errors as you are changing modules.  Spreadsheet available here (</a:t>
            </a:r>
            <a:r>
              <a:rPr i="1"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Shout out to Livnitup from the Ford Forums</a:t>
            </a: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):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Average"/>
                <a:ea typeface="Average"/>
                <a:cs typeface="Average"/>
                <a:sym typeface="Average"/>
                <a:hlinkClick r:id="rId7"/>
              </a:rPr>
              <a:t>https://docs.google.com/spreadsheets/d/1-_e09lLPPeSHoO3SsNwyqu5v3dgpbluvJcezUItTSVI/edit?gid=1489108671#gid=1489108671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5066" y="32950"/>
            <a:ext cx="2035059" cy="57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/>
          <p:nvPr/>
        </p:nvSpPr>
        <p:spPr>
          <a:xfrm>
            <a:off x="175175" y="183125"/>
            <a:ext cx="4251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Changes I made: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875" y="1178125"/>
            <a:ext cx="8000078" cy="5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/>
          <p:nvPr/>
        </p:nvSpPr>
        <p:spPr>
          <a:xfrm>
            <a:off x="382150" y="612825"/>
            <a:ext cx="53268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Added Unreal Sync theme</a:t>
            </a:r>
            <a:endParaRPr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Added Climate Bar at the bottom of Sync Screen</a:t>
            </a:r>
            <a:endParaRPr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Changed VIN on 2021 HVAC module to match my truck VIN</a:t>
            </a:r>
            <a:endParaRPr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Ran the calibration in FORScan to learn where door limits are and scanned for errors.  </a:t>
            </a:r>
            <a:endParaRPr sz="13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KEY NOTE: When you are making changes, be sure it is for the year you are changing, not the year of your truck (I used ‘21-23 codes as that is the module in my 24 truck)</a:t>
            </a:r>
            <a:endParaRPr sz="13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Changed to Single Zone (disable Dual Zone).</a:t>
            </a:r>
            <a:endParaRPr sz="15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HVAC 733-01-08-xx*x-xxxx-xx–</a:t>
            </a:r>
            <a:endParaRPr sz="15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Changed from 8 to 0</a:t>
            </a:r>
            <a:endParaRPr sz="15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continued….</a:t>
            </a:r>
            <a:endParaRPr sz="16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9050" y="3999875"/>
            <a:ext cx="8000074" cy="36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5066" y="32950"/>
            <a:ext cx="2035059" cy="57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/>
          <p:nvPr/>
        </p:nvSpPr>
        <p:spPr>
          <a:xfrm>
            <a:off x="175175" y="183125"/>
            <a:ext cx="4251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Changes I made: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350325" y="729725"/>
            <a:ext cx="8455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Coded out solar sensors (not present on my truck, throwing codes).  I went from “A” to “2”</a:t>
            </a:r>
            <a:endParaRPr sz="16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00" y="1315925"/>
            <a:ext cx="8745851" cy="15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/>
        </p:nvSpPr>
        <p:spPr>
          <a:xfrm>
            <a:off x="175175" y="2944775"/>
            <a:ext cx="8631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Coded out right hand discharge temp (not present on my truck, throwing codes).  I went from “6” to “0”</a:t>
            </a:r>
            <a:endParaRPr sz="16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00" y="3588450"/>
            <a:ext cx="8745851" cy="136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5066" y="32950"/>
            <a:ext cx="2035059" cy="57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 txBox="1"/>
          <p:nvPr/>
        </p:nvSpPr>
        <p:spPr>
          <a:xfrm>
            <a:off x="175175" y="183125"/>
            <a:ext cx="4251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Changes I made: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350325" y="729725"/>
            <a:ext cx="8455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Coded out damper position sensor (blend door) (not present on my truck, throwing codes).  I went from “8” to “0”</a:t>
            </a:r>
            <a:endParaRPr sz="16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805525"/>
            <a:ext cx="8839198" cy="1925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/>
        </p:nvSpPr>
        <p:spPr>
          <a:xfrm>
            <a:off x="195000" y="0"/>
            <a:ext cx="4251600" cy="14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Wiring  pg 1</a:t>
            </a:r>
            <a:endParaRPr sz="16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382150" y="612825"/>
            <a:ext cx="5326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250" y="352145"/>
            <a:ext cx="4251601" cy="3628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6600" y="352150"/>
            <a:ext cx="4554963" cy="3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 txBox="1"/>
          <p:nvPr/>
        </p:nvSpPr>
        <p:spPr>
          <a:xfrm>
            <a:off x="255750" y="3981050"/>
            <a:ext cx="45861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Driver Seat:</a:t>
            </a:r>
            <a:endParaRPr sz="16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C311 Pin 33 to C228B Pin 16 (Feed, 20g-22g)</a:t>
            </a:r>
            <a:endParaRPr sz="16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C311 Pin 31 to C228B Pin 30 (Sensor 22g)</a:t>
            </a:r>
            <a:endParaRPr sz="16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C311 Pin 30 to C228A Pin 2 (Splice Ref Ground)</a:t>
            </a:r>
            <a:endParaRPr sz="16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4516600" y="3981050"/>
            <a:ext cx="45861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Pass</a:t>
            </a:r>
            <a:r>
              <a:rPr lang="en" sz="16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 Seat:</a:t>
            </a:r>
            <a:endParaRPr sz="16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C312 Pin 33 to C228B Pin 17 (Feed, 20g-22g)</a:t>
            </a:r>
            <a:endParaRPr sz="16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C312 Pin 31 to C228B Pin 15 (Sensor 22g)</a:t>
            </a:r>
            <a:endParaRPr sz="16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C312 Pin 30 to C228A Pin 2 (Splice Ref Ground)</a:t>
            </a:r>
            <a:endParaRPr sz="16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